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p:scale>
          <a:sx n="90" d="100"/>
          <a:sy n="90" d="100"/>
        </p:scale>
        <p:origin x="-51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E160D2-CFB0-46AC-9327-0DA4A4672572}"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588948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E160D2-CFB0-46AC-9327-0DA4A4672572}"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3115965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E160D2-CFB0-46AC-9327-0DA4A4672572}"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906932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E160D2-CFB0-46AC-9327-0DA4A4672572}" type="datetimeFigureOut">
              <a:rPr lang="en-US" smtClean="0"/>
              <a:t>5/20/2024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3206880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E160D2-CFB0-46AC-9327-0DA4A4672572}" type="datetimeFigureOut">
              <a:rPr lang="en-US" smtClean="0"/>
              <a:t>5/20/2024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271182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E160D2-CFB0-46AC-9327-0DA4A4672572}" type="datetimeFigureOut">
              <a:rPr lang="en-US" smtClean="0"/>
              <a:t>5/20/2024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136973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E160D2-CFB0-46AC-9327-0DA4A4672572}" type="datetimeFigureOut">
              <a:rPr lang="en-US" smtClean="0"/>
              <a:t>5/20/2024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79754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E160D2-CFB0-46AC-9327-0DA4A4672572}" type="datetimeFigureOut">
              <a:rPr lang="en-US" smtClean="0"/>
              <a:t>5/20/2024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1834533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E160D2-CFB0-46AC-9327-0DA4A4672572}" type="datetimeFigureOut">
              <a:rPr lang="en-US" smtClean="0"/>
              <a:t>5/20/2024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1940713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E160D2-CFB0-46AC-9327-0DA4A4672572}"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1584419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E160D2-CFB0-46AC-9327-0DA4A4672572}"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2846348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E160D2-CFB0-46AC-9327-0DA4A4672572}" type="datetimeFigureOut">
              <a:rPr lang="en-US" smtClean="0"/>
              <a:t>5/20/2024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8F0320-D3C2-4E85-9054-72F00B407268}" type="slidenum">
              <a:rPr lang="en-US" smtClean="0"/>
              <a:t>‹#›</a:t>
            </a:fld>
            <a:endParaRPr lang="en-US"/>
          </a:p>
        </p:txBody>
      </p:sp>
    </p:spTree>
    <p:extLst>
      <p:ext uri="{BB962C8B-B14F-4D97-AF65-F5344CB8AC3E}">
        <p14:creationId xmlns:p14="http://schemas.microsoft.com/office/powerpoint/2010/main" val="2446358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25151"/>
            <a:ext cx="8458200" cy="1579849"/>
          </a:xfrm>
        </p:spPr>
        <p:txBody>
          <a:bodyPr>
            <a:normAutofit/>
          </a:bodyPr>
          <a:lstStyle/>
          <a:p>
            <a:r>
              <a:rPr lang="en-US" sz="4000" b="1" u="sng" dirty="0" smtClean="0"/>
              <a:t>Resurrection Endowment Fund 2024</a:t>
            </a:r>
            <a:endParaRPr lang="en-US" sz="4000" b="1" u="sng" dirty="0"/>
          </a:p>
        </p:txBody>
      </p:sp>
      <p:sp>
        <p:nvSpPr>
          <p:cNvPr id="4" name="TextBox 3"/>
          <p:cNvSpPr txBox="1"/>
          <p:nvPr/>
        </p:nvSpPr>
        <p:spPr>
          <a:xfrm>
            <a:off x="533400" y="1905506"/>
            <a:ext cx="8077200" cy="3046988"/>
          </a:xfrm>
          <a:prstGeom prst="rect">
            <a:avLst/>
          </a:prstGeom>
          <a:noFill/>
        </p:spPr>
        <p:txBody>
          <a:bodyPr wrap="square" rtlCol="0">
            <a:spAutoFit/>
          </a:bodyPr>
          <a:lstStyle/>
          <a:p>
            <a:r>
              <a:rPr lang="en-US" sz="2400" b="1" dirty="0" smtClean="0"/>
              <a:t>From the Endowment Fund Charter/Bylaws:</a:t>
            </a:r>
          </a:p>
          <a:p>
            <a:endParaRPr lang="en-US" sz="2400" dirty="0"/>
          </a:p>
          <a:p>
            <a:r>
              <a:rPr lang="en-US" sz="2400" dirty="0" smtClean="0"/>
              <a:t>“The </a:t>
            </a:r>
            <a:r>
              <a:rPr lang="en-US" sz="2400" dirty="0"/>
              <a:t>purpose of the Lutheran Church of the Resurrection Endowment Fund is to enhance the work of the church by establishing new ministries and stewardship opportunities in addition to and apart from the general operation of the church and outside of the church budget.”</a:t>
            </a:r>
          </a:p>
          <a:p>
            <a:endParaRPr lang="en-US" sz="2400" dirty="0"/>
          </a:p>
        </p:txBody>
      </p:sp>
      <p:sp>
        <p:nvSpPr>
          <p:cNvPr id="9" name="TextBox 8"/>
          <p:cNvSpPr txBox="1"/>
          <p:nvPr/>
        </p:nvSpPr>
        <p:spPr>
          <a:xfrm>
            <a:off x="533400" y="4947684"/>
            <a:ext cx="8077200" cy="2308324"/>
          </a:xfrm>
          <a:prstGeom prst="rect">
            <a:avLst/>
          </a:prstGeom>
          <a:noFill/>
        </p:spPr>
        <p:txBody>
          <a:bodyPr wrap="square" rtlCol="0">
            <a:spAutoFit/>
          </a:bodyPr>
          <a:lstStyle/>
          <a:p>
            <a:r>
              <a:rPr lang="en-US" sz="2400" b="1" dirty="0" smtClean="0"/>
              <a:t>Current Members:</a:t>
            </a:r>
          </a:p>
          <a:p>
            <a:r>
              <a:rPr lang="en-US" sz="2400" dirty="0" smtClean="0"/>
              <a:t>Nikki </a:t>
            </a:r>
            <a:r>
              <a:rPr lang="en-US" sz="2400" dirty="0" err="1" smtClean="0"/>
              <a:t>D’Amour</a:t>
            </a:r>
            <a:r>
              <a:rPr lang="en-US" sz="2400" dirty="0" smtClean="0"/>
              <a:t>		</a:t>
            </a:r>
            <a:r>
              <a:rPr lang="en-US" sz="2400" dirty="0" smtClean="0"/>
              <a:t>Mary </a:t>
            </a:r>
            <a:r>
              <a:rPr lang="en-US" sz="2400" dirty="0" err="1" smtClean="0"/>
              <a:t>Hauch</a:t>
            </a:r>
            <a:r>
              <a:rPr lang="en-US" sz="2400" dirty="0" smtClean="0"/>
              <a:t>	</a:t>
            </a:r>
          </a:p>
          <a:p>
            <a:r>
              <a:rPr lang="en-US" sz="2400" dirty="0" smtClean="0"/>
              <a:t>Steve Jacobson	Gayle </a:t>
            </a:r>
            <a:r>
              <a:rPr lang="en-US" sz="2400" dirty="0" err="1" smtClean="0"/>
              <a:t>Wint</a:t>
            </a:r>
            <a:endParaRPr lang="en-US" sz="2400" dirty="0" smtClean="0"/>
          </a:p>
          <a:p>
            <a:pPr marL="342900" indent="-342900">
              <a:buFont typeface="Arial" pitchFamily="34" charset="0"/>
              <a:buChar char="•"/>
            </a:pPr>
            <a:endParaRPr lang="en-US" sz="2400" dirty="0"/>
          </a:p>
          <a:p>
            <a:endParaRPr lang="en-US" sz="2400" dirty="0"/>
          </a:p>
          <a:p>
            <a:endParaRPr lang="en-US" sz="2400" dirty="0"/>
          </a:p>
        </p:txBody>
      </p:sp>
    </p:spTree>
    <p:extLst>
      <p:ext uri="{BB962C8B-B14F-4D97-AF65-F5344CB8AC3E}">
        <p14:creationId xmlns:p14="http://schemas.microsoft.com/office/powerpoint/2010/main" val="33961376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325151"/>
            <a:ext cx="3810000" cy="2722849"/>
          </a:xfrm>
          <a:ln w="25400">
            <a:solidFill>
              <a:schemeClr val="tx1"/>
            </a:solidFill>
          </a:ln>
        </p:spPr>
        <p:txBody>
          <a:bodyPr>
            <a:normAutofit/>
          </a:bodyPr>
          <a:lstStyle/>
          <a:p>
            <a:r>
              <a:rPr lang="en-US" sz="2800" b="1" dirty="0" smtClean="0"/>
              <a:t>Resurrection Endowment Fund Performance</a:t>
            </a:r>
            <a:br>
              <a:rPr lang="en-US" sz="2800" b="1" dirty="0" smtClean="0"/>
            </a:br>
            <a:r>
              <a:rPr lang="en-US" sz="2800" b="1" dirty="0" smtClean="0"/>
              <a:t>(Fidelity Portion only)</a:t>
            </a:r>
            <a:br>
              <a:rPr lang="en-US" sz="2800" b="1" dirty="0" smtClean="0"/>
            </a:br>
            <a:r>
              <a:rPr lang="en-US" sz="2800" b="1" dirty="0" smtClean="0"/>
              <a:t>as of May 20, 2024</a:t>
            </a:r>
            <a:endParaRPr lang="en-US" sz="2800" b="1"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4774" t="11626" r="39204" b="45592"/>
          <a:stretch/>
        </p:blipFill>
        <p:spPr bwMode="auto">
          <a:xfrm>
            <a:off x="367146" y="325150"/>
            <a:ext cx="4391892" cy="3096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180" t="10659" r="39726" b="48091"/>
          <a:stretch/>
        </p:blipFill>
        <p:spPr bwMode="auto">
          <a:xfrm>
            <a:off x="5257800" y="3851564"/>
            <a:ext cx="3651173" cy="2477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9"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399" y="3715215"/>
            <a:ext cx="4953001" cy="2648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4267200" y="5993989"/>
            <a:ext cx="838200" cy="309345"/>
          </a:xfrm>
          <a:prstGeom prst="ellipse">
            <a:avLst/>
          </a:prstGeom>
          <a:noFill/>
          <a:ln w="349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8737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25151"/>
            <a:ext cx="8458200" cy="1579849"/>
          </a:xfrm>
        </p:spPr>
        <p:txBody>
          <a:bodyPr>
            <a:normAutofit/>
          </a:bodyPr>
          <a:lstStyle/>
          <a:p>
            <a:r>
              <a:rPr lang="en-US" sz="4000" b="1" u="sng" dirty="0" smtClean="0"/>
              <a:t>Resurrection Endowment Fund 2024</a:t>
            </a:r>
            <a:endParaRPr lang="en-US" sz="4000" b="1" u="sng" dirty="0"/>
          </a:p>
        </p:txBody>
      </p:sp>
      <p:sp>
        <p:nvSpPr>
          <p:cNvPr id="4" name="TextBox 3"/>
          <p:cNvSpPr txBox="1"/>
          <p:nvPr/>
        </p:nvSpPr>
        <p:spPr>
          <a:xfrm>
            <a:off x="381000" y="1905506"/>
            <a:ext cx="8077200" cy="461665"/>
          </a:xfrm>
          <a:prstGeom prst="rect">
            <a:avLst/>
          </a:prstGeom>
          <a:noFill/>
        </p:spPr>
        <p:txBody>
          <a:bodyPr wrap="square" rtlCol="0">
            <a:spAutoFit/>
          </a:bodyPr>
          <a:lstStyle/>
          <a:p>
            <a:r>
              <a:rPr lang="en-US" sz="2400" b="1" dirty="0" smtClean="0"/>
              <a:t>Historical Returns (Fidelity Portion):</a:t>
            </a:r>
          </a:p>
        </p:txBody>
      </p:sp>
      <p:pic>
        <p:nvPicPr>
          <p:cNvPr id="307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362200"/>
            <a:ext cx="807720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381000" y="3843278"/>
            <a:ext cx="8077200" cy="2862322"/>
          </a:xfrm>
          <a:prstGeom prst="rect">
            <a:avLst/>
          </a:prstGeom>
          <a:noFill/>
        </p:spPr>
        <p:txBody>
          <a:bodyPr wrap="square" rtlCol="0">
            <a:spAutoFit/>
          </a:bodyPr>
          <a:lstStyle/>
          <a:p>
            <a:r>
              <a:rPr lang="en-US" sz="2400" b="1" dirty="0" smtClean="0"/>
              <a:t>Historical Grants (Money Disbursed):</a:t>
            </a:r>
          </a:p>
          <a:p>
            <a:r>
              <a:rPr lang="en-US" sz="1200" dirty="0" smtClean="0"/>
              <a:t>2,000.00 </a:t>
            </a:r>
            <a:r>
              <a:rPr lang="en-US" sz="1200" dirty="0"/>
              <a:t>	Hospitality </a:t>
            </a:r>
            <a:r>
              <a:rPr lang="en-US" sz="1200" dirty="0" smtClean="0"/>
              <a:t>Center	(2019)</a:t>
            </a:r>
            <a:endParaRPr lang="en-US" sz="1200" dirty="0"/>
          </a:p>
          <a:p>
            <a:r>
              <a:rPr lang="en-US" sz="1200" dirty="0" smtClean="0"/>
              <a:t>1,000.00 </a:t>
            </a:r>
            <a:r>
              <a:rPr lang="en-US" sz="1200" dirty="0"/>
              <a:t>	Cops &amp; Kids Reading 	</a:t>
            </a:r>
          </a:p>
          <a:p>
            <a:r>
              <a:rPr lang="en-US" sz="1200" dirty="0" smtClean="0"/>
              <a:t>2,000.00 </a:t>
            </a:r>
            <a:r>
              <a:rPr lang="en-US" sz="1200" dirty="0"/>
              <a:t>	Bethany House of </a:t>
            </a:r>
            <a:r>
              <a:rPr lang="en-US" sz="1200" dirty="0" smtClean="0"/>
              <a:t>Caring</a:t>
            </a:r>
            <a:r>
              <a:rPr lang="en-US" sz="1200" dirty="0"/>
              <a:t>	</a:t>
            </a:r>
          </a:p>
          <a:p>
            <a:r>
              <a:rPr lang="en-US" sz="1200" dirty="0" smtClean="0"/>
              <a:t>3,000.00 </a:t>
            </a:r>
            <a:r>
              <a:rPr lang="en-US" sz="1200" dirty="0"/>
              <a:t>	Tiny </a:t>
            </a:r>
            <a:r>
              <a:rPr lang="en-US" sz="1200" dirty="0" smtClean="0"/>
              <a:t>Homes-Milwaukee</a:t>
            </a:r>
            <a:br>
              <a:rPr lang="en-US" sz="1200" dirty="0" smtClean="0"/>
            </a:br>
            <a:r>
              <a:rPr lang="en-US" sz="1200" dirty="0"/>
              <a:t>1,000.00 	Hopes Center of </a:t>
            </a:r>
            <a:r>
              <a:rPr lang="en-US" sz="1200" dirty="0" smtClean="0"/>
              <a:t>Racine</a:t>
            </a:r>
            <a:r>
              <a:rPr lang="en-US" sz="1200" dirty="0"/>
              <a:t/>
            </a:r>
            <a:br>
              <a:rPr lang="en-US" sz="1200" dirty="0"/>
            </a:br>
            <a:r>
              <a:rPr lang="en-US" sz="1200" dirty="0" smtClean="0"/>
              <a:t>3,200.00 </a:t>
            </a:r>
            <a:r>
              <a:rPr lang="en-US" sz="1200" dirty="0"/>
              <a:t>	Tiny Home (Sunday School </a:t>
            </a:r>
            <a:r>
              <a:rPr lang="en-US" sz="1200" dirty="0" smtClean="0"/>
              <a:t>Matching)</a:t>
            </a:r>
          </a:p>
          <a:p>
            <a:r>
              <a:rPr lang="en-US" sz="1200" dirty="0"/>
              <a:t>1,750.00 	LCR Video </a:t>
            </a:r>
            <a:r>
              <a:rPr lang="en-US" sz="1200" dirty="0" smtClean="0"/>
              <a:t>Equipment</a:t>
            </a:r>
            <a:r>
              <a:rPr lang="en-US" sz="1200" dirty="0"/>
              <a:t>	</a:t>
            </a:r>
            <a:r>
              <a:rPr lang="en-US" sz="1200" dirty="0" smtClean="0"/>
              <a:t>(2020)</a:t>
            </a:r>
            <a:endParaRPr lang="en-US" sz="1200" dirty="0"/>
          </a:p>
          <a:p>
            <a:r>
              <a:rPr lang="en-US" sz="1200" dirty="0"/>
              <a:t>2,000.00 	Hospitality Center of </a:t>
            </a:r>
            <a:r>
              <a:rPr lang="en-US" sz="1200" dirty="0" smtClean="0"/>
              <a:t>Racine</a:t>
            </a:r>
            <a:r>
              <a:rPr lang="en-US" sz="1200" dirty="0"/>
              <a:t>	</a:t>
            </a:r>
          </a:p>
          <a:p>
            <a:r>
              <a:rPr lang="en-US" sz="1200" dirty="0"/>
              <a:t>1,000.00 	Racine County Food </a:t>
            </a:r>
            <a:r>
              <a:rPr lang="en-US" sz="1200" dirty="0" smtClean="0"/>
              <a:t>Bank</a:t>
            </a:r>
            <a:r>
              <a:rPr lang="en-US" sz="1200" dirty="0"/>
              <a:t>	</a:t>
            </a:r>
          </a:p>
          <a:p>
            <a:r>
              <a:rPr lang="en-US" sz="1200" dirty="0"/>
              <a:t>1,000.00 	</a:t>
            </a:r>
            <a:r>
              <a:rPr lang="en-US" sz="1200" dirty="0" err="1"/>
              <a:t>Faithworks</a:t>
            </a:r>
            <a:r>
              <a:rPr lang="en-US" sz="1200" dirty="0"/>
              <a:t> Food </a:t>
            </a:r>
            <a:r>
              <a:rPr lang="en-US" sz="1200" dirty="0" smtClean="0"/>
              <a:t>Pantry</a:t>
            </a:r>
            <a:endParaRPr lang="en-US" sz="1200" dirty="0"/>
          </a:p>
          <a:p>
            <a:r>
              <a:rPr lang="en-US" sz="1200" dirty="0"/>
              <a:t>1,000.00 	Holy Communion Food </a:t>
            </a:r>
            <a:r>
              <a:rPr lang="en-US" sz="1200" dirty="0" smtClean="0"/>
              <a:t>Pantry</a:t>
            </a:r>
          </a:p>
          <a:p>
            <a:endParaRPr lang="en-US" sz="1200" dirty="0"/>
          </a:p>
          <a:p>
            <a:endParaRPr lang="en-US" sz="1200" dirty="0"/>
          </a:p>
        </p:txBody>
      </p:sp>
      <p:sp>
        <p:nvSpPr>
          <p:cNvPr id="8" name="TextBox 7"/>
          <p:cNvSpPr txBox="1"/>
          <p:nvPr/>
        </p:nvSpPr>
        <p:spPr>
          <a:xfrm>
            <a:off x="381000" y="3276600"/>
            <a:ext cx="8229600" cy="369332"/>
          </a:xfrm>
          <a:prstGeom prst="rect">
            <a:avLst/>
          </a:prstGeom>
          <a:noFill/>
        </p:spPr>
        <p:txBody>
          <a:bodyPr wrap="square" rtlCol="0">
            <a:spAutoFit/>
          </a:bodyPr>
          <a:lstStyle/>
          <a:p>
            <a:pPr marL="285750" indent="-285750">
              <a:buFont typeface="Arial" pitchFamily="34" charset="0"/>
              <a:buChar char="•"/>
            </a:pPr>
            <a:r>
              <a:rPr lang="en-US" b="1" dirty="0" smtClean="0"/>
              <a:t>2019 YE Corpus was 129,283.65 </a:t>
            </a:r>
            <a:r>
              <a:rPr lang="en-US" dirty="0" smtClean="0"/>
              <a:t>  </a:t>
            </a:r>
            <a:r>
              <a:rPr lang="en-US" sz="1600" dirty="0" smtClean="0"/>
              <a:t>(~$2,000 from Ken </a:t>
            </a:r>
            <a:r>
              <a:rPr lang="en-US" sz="1600" dirty="0" err="1" smtClean="0"/>
              <a:t>Fehl</a:t>
            </a:r>
            <a:r>
              <a:rPr lang="en-US" sz="1600" dirty="0" smtClean="0"/>
              <a:t> memorials in 2023)</a:t>
            </a:r>
            <a:endParaRPr lang="en-US" dirty="0"/>
          </a:p>
        </p:txBody>
      </p:sp>
    </p:spTree>
    <p:extLst>
      <p:ext uri="{BB962C8B-B14F-4D97-AF65-F5344CB8AC3E}">
        <p14:creationId xmlns:p14="http://schemas.microsoft.com/office/powerpoint/2010/main" val="3581938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96</Words>
  <Application>Microsoft Office PowerPoint</Application>
  <PresentationFormat>On-screen Show (4:3)</PresentationFormat>
  <Paragraphs>22</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Resurrection Endowment Fund 2024</vt:lpstr>
      <vt:lpstr>Resurrection Endowment Fund Performance (Fidelity Portion only) as of May 20, 2024</vt:lpstr>
      <vt:lpstr>Resurrection Endowment Fund 2024</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Resurrection Endowment Fund Performance (Fidelity Portion only) As of April 2024</dc:title>
  <dc:creator>jakenetadmin@yahoo.com</dc:creator>
  <cp:lastModifiedBy>jakenetadmin@yahoo.com</cp:lastModifiedBy>
  <cp:revision>13</cp:revision>
  <dcterms:created xsi:type="dcterms:W3CDTF">2024-05-20T16:49:44Z</dcterms:created>
  <dcterms:modified xsi:type="dcterms:W3CDTF">2024-05-20T18:10:52Z</dcterms:modified>
</cp:coreProperties>
</file>